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9" r:id="rId4"/>
    <p:sldId id="262" r:id="rId5"/>
    <p:sldId id="269" r:id="rId6"/>
    <p:sldId id="270" r:id="rId7"/>
    <p:sldId id="288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5" r:id="rId20"/>
    <p:sldId id="283" r:id="rId21"/>
    <p:sldId id="284" r:id="rId22"/>
    <p:sldId id="264" r:id="rId23"/>
    <p:sldId id="265" r:id="rId24"/>
    <p:sldId id="267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44"/>
  </p:normalViewPr>
  <p:slideViewPr>
    <p:cSldViewPr snapToGrid="0" snapToObjects="1">
      <p:cViewPr varScale="1">
        <p:scale>
          <a:sx n="109" d="100"/>
          <a:sy n="109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8650F-26E9-A940-827F-6A1A30D75B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C94C5-3EAB-6C4D-A499-905579E3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8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F4E7-54A3-AA41-A1E0-139172B10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3F8F4-6E95-E446-8B2A-C3C75C732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D1F1D-A0E1-AF49-826A-6323E55C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8D34-8CE4-8F49-A0E8-C986CB5EB661}" type="datetime1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59F4D-4826-3742-BAF8-F29F148E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EC753-3920-DC4B-8AEC-7165D4D7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49AB-797A-9B4F-8563-308F6AA4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7085D-2F12-0E49-8EAF-A8FF01553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45D7-C2BF-BA4D-8D1D-83C302A3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81801-FAB8-CE43-BF38-A54C02099B80}" type="datetime1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A3513-718F-9E4D-94CE-3693AEFE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1CA59-EEEA-874C-98DF-B631FF83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5CDCAC-1768-9847-9EF5-FB05D9EDB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E68AE-D812-3A44-80FD-AB43F3A59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C7C40-BBF2-124D-84AB-69C09A9E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F62B-7802-414F-86D3-80548060FB6B}" type="datetime1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BB72-59D5-3F4C-80EB-03B6D851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458B-FB88-8F4A-817B-3A429D9B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23C9-D1BC-F74C-8EC9-B4C207FF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C6C3-DE39-1F49-BDDD-9DEBF1174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B735-B1ED-C44E-A209-29E011AB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B77-BFEA-AD43-8DDA-9EB0C0A755B5}" type="datetime1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2874-2889-6446-A2A9-B9B557E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FA5F-4C64-774E-B960-B07C8828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3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8681-CA64-F541-B539-F8D3F11B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597D-D439-3A43-9BF8-94D88E0A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39EE-7107-4B4C-A20B-2D0003F3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F310-2599-B244-9893-FDC50C7C74C3}" type="datetime1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58417-B522-DE41-A689-C3291E93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18BF2-73F3-3D44-8AD3-A0C31986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05F4-25EB-094C-AD04-D206D9E6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CB67-A63A-F346-86D1-5718EBD77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AE88C-DF03-5741-8796-2416F3D73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FC8B9-DEC6-8947-AE17-D58BBE62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90F7-77C2-CD41-8135-211EAE1B5404}" type="datetime1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7C06-B474-CC4A-A266-F27E9873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E476B-8BBE-3849-BC7F-79621BDA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07E4-8423-2F48-AF73-45C8E067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DE938-24F4-1040-8698-CD2D23F15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84477-AB52-0A42-993F-F9B441F90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427A1-9A1F-694B-9163-BDD56D245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C91AE-6F78-BA46-99CF-E1F1D28B4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84D61-3AAE-4342-AE9A-FED12DC1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4BC1-803A-9646-B45C-CE5DAAD55416}" type="datetime1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4E9273-7E1F-F74E-A135-41090E33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1FDCC-9CBC-4A45-AA14-F0DD8C29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6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615-BB58-5A4C-9D22-9BB7E0E9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5C852-4CA5-1040-9B90-F1B88279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5642-8089-4042-B2A2-0B8510D8F117}" type="datetime1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09A11-7FFC-5A49-BE02-DBDC67A7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1CF8D-6497-0A49-8523-75C1E9FD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3449A-9D9E-7E4F-A844-FC0D8021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07FE-CDB0-D74F-8DC6-067EB437B3E4}" type="datetime1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65243-9462-FB4A-8CC3-45147602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E5FE-EBC4-F047-BF49-FFEBB766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0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59E53-619C-B144-8BF3-58372EAF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48CB-EFE9-A447-9D31-59A0F4DC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400FB-9D4E-5945-9A51-B9A0E0BA8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EBB65-5B4A-3A4F-9DBB-A6A4E24B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7182-F3D7-3841-8571-C6D8F00951B8}" type="datetime1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A78B3-D57F-5B45-948E-F9CC2934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278AB-5F15-5149-96BA-C9FE8D1A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1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8F1F-9E05-4F4B-B798-77DFB568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4C3B5C-61F2-A54A-9DF8-0B605FD3A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37F7-2881-E542-8926-6BF6A9CD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C764E-F074-5245-B467-3E1EE646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6D2F-37C0-8B42-8347-B07BE98B7EC3}" type="datetime1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22734-DFB8-1340-AE3D-184301A1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4BD72-CDCB-F04D-904A-432B4E24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2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3BB1-74A3-E04D-A6D6-8C285450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695DE-6316-F347-A9A4-A615604C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71BEC-C3AE-0146-A14E-5123B781C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208-0260-6B43-97D0-5D82CFABB1F2}" type="datetime1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F3F14-95C6-2248-A939-C9466B7D6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96CF0-EADE-8340-83B6-79E516566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9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5B89-28BD-1D48-B7EB-C7ACC045D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/>
          </a:bodyPr>
          <a:lstStyle/>
          <a:p>
            <a:r>
              <a:rPr lang="en-US" altLang="zh-CN" sz="5600" dirty="0">
                <a:solidFill>
                  <a:srgbClr val="FFFFFF"/>
                </a:solidFill>
              </a:rPr>
              <a:t>Cancer</a:t>
            </a:r>
            <a:r>
              <a:rPr lang="zh-CN" altLang="en-US" sz="5600" dirty="0">
                <a:solidFill>
                  <a:srgbClr val="FFFFFF"/>
                </a:solidFill>
              </a:rPr>
              <a:t> </a:t>
            </a:r>
            <a:r>
              <a:rPr lang="en-US" altLang="zh-CN" sz="5600" dirty="0">
                <a:solidFill>
                  <a:srgbClr val="FFFFFF"/>
                </a:solidFill>
              </a:rPr>
              <a:t>Detection</a:t>
            </a:r>
            <a:endParaRPr lang="en-US" sz="5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A790D-6325-F345-ADEA-3E6AD07DD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4473360"/>
            <a:ext cx="9469211" cy="865639"/>
          </a:xfrm>
        </p:spPr>
        <p:txBody>
          <a:bodyPr anchor="ctr">
            <a:norm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Presenter: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Jianhai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Su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58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C79E32C-CC60-4C42-93DE-7DE0471FB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0" y="1854910"/>
            <a:ext cx="5801784" cy="4351338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4B9F724-F2AC-3542-B4D4-815F660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70" y="182474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C6D3F-296B-8C44-9789-742CB1066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0" y="1854910"/>
            <a:ext cx="5801784" cy="4351338"/>
          </a:xfr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E11B3F5-AB91-9F45-AF56-36D5BEC3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82474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Accuracy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B97961-C8AC-154E-AFCF-D6BC79C17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893671"/>
              </p:ext>
            </p:extLst>
          </p:nvPr>
        </p:nvGraphicFramePr>
        <p:xfrm>
          <a:off x="904194" y="2188171"/>
          <a:ext cx="10515600" cy="1483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2255818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458397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382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6980602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34845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4887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Age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#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SVM-Best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SVM-Mean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RF-Best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RF-Mean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Young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2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6934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18F08A-82DC-C444-B368-5F44B826C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757814"/>
              </p:ext>
            </p:extLst>
          </p:nvPr>
        </p:nvGraphicFramePr>
        <p:xfrm>
          <a:off x="1066238" y="4883785"/>
          <a:ext cx="3983860" cy="1483360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995965">
                  <a:extLst>
                    <a:ext uri="{9D8B030D-6E8A-4147-A177-3AD203B41FA5}">
                      <a16:colId xmlns:a16="http://schemas.microsoft.com/office/drawing/2014/main" val="1538659981"/>
                    </a:ext>
                  </a:extLst>
                </a:gridCol>
                <a:gridCol w="995965">
                  <a:extLst>
                    <a:ext uri="{9D8B030D-6E8A-4147-A177-3AD203B41FA5}">
                      <a16:colId xmlns:a16="http://schemas.microsoft.com/office/drawing/2014/main" val="753730305"/>
                    </a:ext>
                  </a:extLst>
                </a:gridCol>
                <a:gridCol w="995965">
                  <a:extLst>
                    <a:ext uri="{9D8B030D-6E8A-4147-A177-3AD203B41FA5}">
                      <a16:colId xmlns:a16="http://schemas.microsoft.com/office/drawing/2014/main" val="4205231092"/>
                    </a:ext>
                  </a:extLst>
                </a:gridCol>
                <a:gridCol w="995965">
                  <a:extLst>
                    <a:ext uri="{9D8B030D-6E8A-4147-A177-3AD203B41FA5}">
                      <a16:colId xmlns:a16="http://schemas.microsoft.com/office/drawing/2014/main" val="246508138"/>
                    </a:ext>
                  </a:extLst>
                </a:gridCol>
              </a:tblGrid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RF-150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8296005"/>
                  </a:ext>
                </a:extLst>
              </a:tr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Train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Old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71698"/>
                  </a:ext>
                </a:extLst>
              </a:tr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0.9318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0.9897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479553"/>
                  </a:ext>
                </a:extLst>
              </a:tr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0.8623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0.8414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532164"/>
                  </a:ext>
                </a:extLst>
              </a:tr>
              <a:tr h="283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0.9641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0.8182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0.9862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36458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2B68F1-245A-6648-B3CF-49683DB0C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540644"/>
              </p:ext>
            </p:extLst>
          </p:nvPr>
        </p:nvGraphicFramePr>
        <p:xfrm>
          <a:off x="6933236" y="4883785"/>
          <a:ext cx="4074288" cy="1472565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018572">
                  <a:extLst>
                    <a:ext uri="{9D8B030D-6E8A-4147-A177-3AD203B41FA5}">
                      <a16:colId xmlns:a16="http://schemas.microsoft.com/office/drawing/2014/main" val="2284491066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3003102858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1686277787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4057265565"/>
                    </a:ext>
                  </a:extLst>
                </a:gridCol>
              </a:tblGrid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SVM-150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4628653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Train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2092284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0.9773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0.9586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0904394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0.8353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0.9773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0.8138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5247471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0.9581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0.8864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51016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7167E2-45CB-8248-89C4-8E463FCB59F4}"/>
              </a:ext>
            </a:extLst>
          </p:cNvPr>
          <p:cNvSpPr txBox="1"/>
          <p:nvPr/>
        </p:nvSpPr>
        <p:spPr>
          <a:xfrm>
            <a:off x="3176409" y="1604901"/>
            <a:ext cx="5971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age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43F51-CB2B-A94B-A017-C022670FECD3}"/>
              </a:ext>
            </a:extLst>
          </p:cNvPr>
          <p:cNvSpPr txBox="1"/>
          <p:nvPr/>
        </p:nvSpPr>
        <p:spPr>
          <a:xfrm>
            <a:off x="2896122" y="4254801"/>
            <a:ext cx="618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age</a:t>
            </a:r>
            <a:r>
              <a:rPr lang="zh-CN" altLang="en-US" sz="2400" dirty="0"/>
              <a:t> </a:t>
            </a:r>
            <a:r>
              <a:rPr lang="en-US" altLang="zh-CN" sz="2400" dirty="0"/>
              <a:t>groups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199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(60)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939F779-AD7D-434A-B4CD-F571134B2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775" y="1396588"/>
            <a:ext cx="9272588" cy="53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3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close up of a map&#10;&#10;Description automatically generated">
            <a:extLst>
              <a:ext uri="{FF2B5EF4-FFF2-40B4-BE49-F238E27FC236}">
                <a16:creationId xmlns:a16="http://schemas.microsoft.com/office/drawing/2014/main" id="{794997E3-1677-9D42-9861-BFA289953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7" y="1396588"/>
            <a:ext cx="12081766" cy="5324887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(60)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69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4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(13)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706" y="6358197"/>
            <a:ext cx="4041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395E2610-CBC0-8249-9B8F-F1B6FD388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653" y="1597306"/>
            <a:ext cx="10370917" cy="5052661"/>
          </a:xfrm>
        </p:spPr>
      </p:pic>
    </p:spTree>
    <p:extLst>
      <p:ext uri="{BB962C8B-B14F-4D97-AF65-F5344CB8AC3E}">
        <p14:creationId xmlns:p14="http://schemas.microsoft.com/office/powerpoint/2010/main" val="323270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(108)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F588C78-2102-AF48-ABF6-911EC5DF5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295" y="1396588"/>
            <a:ext cx="9826907" cy="53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3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close up of a map&#10;&#10;Description automatically generated">
            <a:extLst>
              <a:ext uri="{FF2B5EF4-FFF2-40B4-BE49-F238E27FC236}">
                <a16:creationId xmlns:a16="http://schemas.microsoft.com/office/drawing/2014/main" id="{A80F1D65-017D-854E-AA5B-8C1902D9B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9" y="1396588"/>
            <a:ext cx="12128061" cy="5324887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(108)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6" y="6356350"/>
            <a:ext cx="3925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5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025FEC5E-02B5-6B47-920C-0554727FB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81559"/>
            <a:ext cx="11991372" cy="523991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(50)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(111)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A39876-8B84-5F4F-B61B-4F159A85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072" y="1396588"/>
            <a:ext cx="10427843" cy="53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8"/>
            <a:ext cx="10821988" cy="3328988"/>
          </a:xfrm>
        </p:spPr>
        <p:txBody>
          <a:bodyPr wrap="square" anchor="t">
            <a:norm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Problem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Challenge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Research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Status</a:t>
            </a:r>
          </a:p>
          <a:p>
            <a:r>
              <a:rPr lang="en-US" altLang="zh-CN" b="1" dirty="0">
                <a:solidFill>
                  <a:srgbClr val="000000"/>
                </a:solidFill>
              </a:rPr>
              <a:t>Our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Current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Approach</a:t>
            </a:r>
          </a:p>
          <a:p>
            <a:r>
              <a:rPr lang="en-US" altLang="zh-CN" sz="2800" b="1" dirty="0">
                <a:solidFill>
                  <a:srgbClr val="000000"/>
                </a:solidFill>
              </a:rPr>
              <a:t>Result</a:t>
            </a:r>
            <a:r>
              <a:rPr lang="zh-CN" altLang="en-US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and</a:t>
            </a:r>
            <a:r>
              <a:rPr lang="zh-CN" altLang="en-US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Analysis</a:t>
            </a:r>
          </a:p>
          <a:p>
            <a:r>
              <a:rPr lang="en-US" altLang="zh-CN" i="1" dirty="0">
                <a:solidFill>
                  <a:srgbClr val="000000"/>
                </a:solidFill>
              </a:rPr>
              <a:t>Other</a:t>
            </a:r>
            <a:r>
              <a:rPr lang="zh-CN" altLang="en-US" i="1" dirty="0">
                <a:solidFill>
                  <a:srgbClr val="000000"/>
                </a:solidFill>
              </a:rPr>
              <a:t> </a:t>
            </a:r>
            <a:r>
              <a:rPr lang="en-US" altLang="zh-CN" i="1" dirty="0">
                <a:solidFill>
                  <a:srgbClr val="000000"/>
                </a:solidFill>
              </a:rPr>
              <a:t>Interesting</a:t>
            </a:r>
            <a:r>
              <a:rPr lang="zh-CN" altLang="en-US" i="1" dirty="0">
                <a:solidFill>
                  <a:srgbClr val="000000"/>
                </a:solidFill>
              </a:rPr>
              <a:t> </a:t>
            </a:r>
            <a:r>
              <a:rPr lang="en-US" altLang="zh-CN" i="1" dirty="0">
                <a:solidFill>
                  <a:srgbClr val="000000"/>
                </a:solidFill>
              </a:rPr>
              <a:t>Approaches</a:t>
            </a:r>
            <a:endParaRPr lang="en-US" altLang="zh-CN" sz="28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3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close up of a map&#10;&#10;Description automatically generated">
            <a:extLst>
              <a:ext uri="{FF2B5EF4-FFF2-40B4-BE49-F238E27FC236}">
                <a16:creationId xmlns:a16="http://schemas.microsoft.com/office/drawing/2014/main" id="{4C8B1520-44E2-154E-B19E-D87D342AC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04709"/>
            <a:ext cx="12141962" cy="521676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(111)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1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CEDBD6AC-6EBF-9E40-8B62-7F1ACE5AD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74157"/>
            <a:ext cx="12141962" cy="514731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(55)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77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Deep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Neural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Pursuit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0D5EDAAA-F6C8-214A-83F6-EB589728A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675" y="1628775"/>
            <a:ext cx="9086850" cy="4443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06826C-2303-254C-9A01-0ADEBE8F22BB}"/>
              </a:ext>
            </a:extLst>
          </p:cNvPr>
          <p:cNvSpPr txBox="1"/>
          <p:nvPr/>
        </p:nvSpPr>
        <p:spPr>
          <a:xfrm>
            <a:off x="711574" y="6212118"/>
            <a:ext cx="1105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Deep Neural Networks for High Dimension, Low Sample Size Data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Bo Liu, Ying Wei, Yu Zhang, </a:t>
            </a:r>
            <a:r>
              <a:rPr lang="en-US" dirty="0" err="1"/>
              <a:t>Qiang</a:t>
            </a:r>
            <a:r>
              <a:rPr lang="en-US" dirty="0"/>
              <a:t> Yang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r>
              <a:rPr lang="zh-CN" altLang="en-US" dirty="0"/>
              <a:t> </a:t>
            </a:r>
            <a:r>
              <a:rPr lang="en-US" altLang="zh-CN" dirty="0"/>
              <a:t>IJCAI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09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One Shot Learning with Siamese Networks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14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6826C-2303-254C-9A01-0ADEBE8F22BB}"/>
              </a:ext>
            </a:extLst>
          </p:cNvPr>
          <p:cNvSpPr txBox="1"/>
          <p:nvPr/>
        </p:nvSpPr>
        <p:spPr>
          <a:xfrm>
            <a:off x="336736" y="6163545"/>
            <a:ext cx="1165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Siamese Neural Networks for One-shot Image Recognition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Gregory Koch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Richard </a:t>
            </a:r>
            <a:r>
              <a:rPr lang="en-US" dirty="0" err="1"/>
              <a:t>Zemel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Ruslan </a:t>
            </a:r>
            <a:r>
              <a:rPr lang="en-US" dirty="0" err="1"/>
              <a:t>Salakhutdinov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2015</a:t>
            </a:r>
            <a:r>
              <a:rPr lang="zh-CN" altLang="en-US" dirty="0"/>
              <a:t> </a:t>
            </a:r>
            <a:r>
              <a:rPr lang="en-US" altLang="zh-CN" dirty="0"/>
              <a:t>ICML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14855C-70DC-1F4A-ABB7-227E816A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714"/>
            <a:ext cx="10515600" cy="546100"/>
          </a:xfrm>
        </p:spPr>
        <p:txBody>
          <a:bodyPr/>
          <a:lstStyle/>
          <a:p>
            <a:r>
              <a:rPr lang="en-US" altLang="zh-CN" dirty="0"/>
              <a:t>Face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B6B1-D33C-234E-85A2-E9C0C70C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6" y="2260661"/>
            <a:ext cx="3796942" cy="3768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957F9D-4FC1-EF44-A00A-B5971BB2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9" y="2614612"/>
            <a:ext cx="6426200" cy="2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3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Siamese Networks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58B45-11D0-674C-8427-33DBBD29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8" y="1557338"/>
            <a:ext cx="11210924" cy="46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56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Siamese Networks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C6A5AA-0E25-2644-9276-CA21B2864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305" y="1825625"/>
            <a:ext cx="7413390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5A55B9-AFE2-C244-964D-22D57979CD30}"/>
              </a:ext>
            </a:extLst>
          </p:cNvPr>
          <p:cNvSpPr/>
          <p:nvPr/>
        </p:nvSpPr>
        <p:spPr>
          <a:xfrm>
            <a:off x="3457575" y="5729288"/>
            <a:ext cx="5686425" cy="47696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8"/>
            <a:ext cx="10821988" cy="3328988"/>
          </a:xfrm>
        </p:spPr>
        <p:txBody>
          <a:bodyPr wrap="square" anchor="t"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Given: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000000"/>
                </a:solidFill>
              </a:rPr>
              <a:t>Sample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set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X: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n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samples,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dimensions.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&gt;&gt;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n.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(n=334,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m~400k)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000000"/>
                </a:solidFill>
              </a:rPr>
              <a:t>Label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set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Y: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{“Cancer”,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“Clear”}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Task: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800" dirty="0">
                <a:solidFill>
                  <a:srgbClr val="000000"/>
                </a:solidFill>
              </a:rPr>
              <a:t>Build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classifier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to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accurately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assign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label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to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unseen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samples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800" dirty="0">
                <a:solidFill>
                  <a:srgbClr val="000000"/>
                </a:solidFill>
              </a:rPr>
              <a:t>Find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most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influential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9E6DD-EBD5-284C-A3E1-686BAA07175F}"/>
              </a:ext>
            </a:extLst>
          </p:cNvPr>
          <p:cNvSpPr txBox="1"/>
          <p:nvPr/>
        </p:nvSpPr>
        <p:spPr>
          <a:xfrm>
            <a:off x="684213" y="5127625"/>
            <a:ext cx="10821988" cy="900113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800" dirty="0"/>
              <a:t>Classifier: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Few</a:t>
            </a:r>
            <a:r>
              <a:rPr lang="zh-CN" altLang="en-US" sz="2800" dirty="0"/>
              <a:t> </a:t>
            </a:r>
            <a:r>
              <a:rPr lang="en-US" altLang="zh-CN" sz="2800" dirty="0"/>
              <a:t>samples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Ultra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high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dimensional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7854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AAE859-417B-0141-88AB-64988B86A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21" y="1396588"/>
            <a:ext cx="7601630" cy="53248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076C2-DE6A-A14A-9A88-0B470B2B4212}"/>
              </a:ext>
            </a:extLst>
          </p:cNvPr>
          <p:cNvSpPr/>
          <p:nvPr/>
        </p:nvSpPr>
        <p:spPr>
          <a:xfrm>
            <a:off x="6772275" y="2586038"/>
            <a:ext cx="471488" cy="21431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FB9A5-DBFE-134B-B0B5-6AD1F124747B}"/>
              </a:ext>
            </a:extLst>
          </p:cNvPr>
          <p:cNvSpPr/>
          <p:nvPr/>
        </p:nvSpPr>
        <p:spPr>
          <a:xfrm>
            <a:off x="6529387" y="5695950"/>
            <a:ext cx="1000125" cy="21431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6963B-6782-574B-BAB7-52397EDFDC23}"/>
              </a:ext>
            </a:extLst>
          </p:cNvPr>
          <p:cNvSpPr txBox="1"/>
          <p:nvPr/>
        </p:nvSpPr>
        <p:spPr>
          <a:xfrm>
            <a:off x="8258175" y="3157537"/>
            <a:ext cx="3762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C2:</a:t>
            </a:r>
            <a:r>
              <a:rPr lang="zh-CN" altLang="en-US" dirty="0"/>
              <a:t> </a:t>
            </a:r>
            <a:r>
              <a:rPr lang="en-US" altLang="zh-CN" dirty="0"/>
              <a:t>Ultra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Dimensionality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Computationally</a:t>
            </a:r>
            <a:r>
              <a:rPr lang="zh-CN" altLang="en-US" dirty="0"/>
              <a:t> </a:t>
            </a:r>
            <a:r>
              <a:rPr lang="en-US" altLang="zh-CN" dirty="0"/>
              <a:t>costly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Underfit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B500D-B086-F846-835A-40AE5CE9C799}"/>
              </a:ext>
            </a:extLst>
          </p:cNvPr>
          <p:cNvSpPr txBox="1"/>
          <p:nvPr/>
        </p:nvSpPr>
        <p:spPr>
          <a:xfrm>
            <a:off x="227921" y="1552395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C1: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66273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454B88-78A0-0C41-9DA1-ED7A0A57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3958070"/>
            <a:ext cx="8301037" cy="20048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Research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Status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16" y="1582615"/>
            <a:ext cx="10821988" cy="5138860"/>
          </a:xfrm>
          <a:ln w="0">
            <a:solidFill>
              <a:schemeClr val="bg1"/>
            </a:solidFill>
            <a:prstDash val="dash"/>
          </a:ln>
        </p:spPr>
        <p:txBody>
          <a:bodyPr wrap="square" anchor="t"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Feature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Selection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Hilbert-Schmidt Independence Criterion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(HSIC) Lasso</a:t>
            </a:r>
          </a:p>
          <a:p>
            <a:pPr lvl="1"/>
            <a:r>
              <a:rPr lang="en-US" altLang="zh-CN" sz="2800" b="1" dirty="0">
                <a:solidFill>
                  <a:srgbClr val="000000"/>
                </a:solidFill>
              </a:rPr>
              <a:t>minimum redundancy maximum relevance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Scalable,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Stable,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and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more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accurate</a:t>
            </a: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One Shot Learning with Siamese Networks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Deep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Neural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Pursuit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691D78-60D9-D44C-8EAB-0408C270F225}"/>
              </a:ext>
            </a:extLst>
          </p:cNvPr>
          <p:cNvGrpSpPr/>
          <p:nvPr/>
        </p:nvGrpSpPr>
        <p:grpSpPr>
          <a:xfrm>
            <a:off x="7280032" y="1892215"/>
            <a:ext cx="4911968" cy="2004857"/>
            <a:chOff x="7033847" y="1952071"/>
            <a:chExt cx="4911968" cy="21744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4965D9-E253-B84E-A854-0CC47E9D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47" y="1952071"/>
              <a:ext cx="4911968" cy="217445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4DA6C3-3887-D14C-B851-369CEA1EB656}"/>
                </a:ext>
              </a:extLst>
            </p:cNvPr>
            <p:cNvSpPr/>
            <p:nvPr/>
          </p:nvSpPr>
          <p:spPr>
            <a:xfrm>
              <a:off x="7486650" y="2657475"/>
              <a:ext cx="300038" cy="571500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62BCF3-A3CB-124A-9F39-3FD4C2C9E814}"/>
                </a:ext>
              </a:extLst>
            </p:cNvPr>
            <p:cNvSpPr/>
            <p:nvPr/>
          </p:nvSpPr>
          <p:spPr>
            <a:xfrm>
              <a:off x="10925174" y="2657475"/>
              <a:ext cx="428625" cy="667572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A1528B-DAB7-3C48-98F7-9D0F6DB1D71E}"/>
                </a:ext>
              </a:extLst>
            </p:cNvPr>
            <p:cNvSpPr/>
            <p:nvPr/>
          </p:nvSpPr>
          <p:spPr>
            <a:xfrm>
              <a:off x="9334498" y="2991261"/>
              <a:ext cx="300038" cy="437739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71C0AA-43BE-D744-95D7-F8B94EB53552}"/>
              </a:ext>
            </a:extLst>
          </p:cNvPr>
          <p:cNvSpPr/>
          <p:nvPr/>
        </p:nvSpPr>
        <p:spPr>
          <a:xfrm>
            <a:off x="3114676" y="3958070"/>
            <a:ext cx="7058025" cy="2004857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64ED6-6612-6141-B733-021B98D4DDFF}"/>
              </a:ext>
            </a:extLst>
          </p:cNvPr>
          <p:cNvSpPr txBox="1"/>
          <p:nvPr/>
        </p:nvSpPr>
        <p:spPr>
          <a:xfrm>
            <a:off x="11071347" y="4528348"/>
            <a:ext cx="99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Siamese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47A518C-C7CE-C042-81E3-D630A49555F8}"/>
              </a:ext>
            </a:extLst>
          </p:cNvPr>
          <p:cNvSpPr/>
          <p:nvPr/>
        </p:nvSpPr>
        <p:spPr>
          <a:xfrm rot="10800000">
            <a:off x="10485044" y="4777935"/>
            <a:ext cx="362464" cy="182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00293-1AC4-1748-A6D8-19BD2F990B06}"/>
              </a:ext>
            </a:extLst>
          </p:cNvPr>
          <p:cNvSpPr txBox="1"/>
          <p:nvPr/>
        </p:nvSpPr>
        <p:spPr>
          <a:xfrm>
            <a:off x="121210" y="4131604"/>
            <a:ext cx="175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0120B7-9686-3C44-BBE3-076B19E5CB62}"/>
              </a:ext>
            </a:extLst>
          </p:cNvPr>
          <p:cNvSpPr txBox="1"/>
          <p:nvPr/>
        </p:nvSpPr>
        <p:spPr>
          <a:xfrm>
            <a:off x="121209" y="5103373"/>
            <a:ext cx="175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9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Approach: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HLBO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7"/>
            <a:ext cx="10821988" cy="3956051"/>
          </a:xfrm>
        </p:spPr>
        <p:txBody>
          <a:bodyPr wrap="square" anchor="t"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HSIC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Lasso: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select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features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Classification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Model: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Random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Forest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Support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Vector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Machine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Meta-Learning: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Bayesian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Optimization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rgbClr val="FFFFFF"/>
                </a:solidFill>
              </a:rPr>
              <a:t>Dataset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Statistics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8" name="Content Placeholder 16">
            <a:extLst>
              <a:ext uri="{FF2B5EF4-FFF2-40B4-BE49-F238E27FC236}">
                <a16:creationId xmlns:a16="http://schemas.microsoft.com/office/drawing/2014/main" id="{D85426D2-D3DD-CE44-89FA-EDC91B1691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592723"/>
              </p:ext>
            </p:extLst>
          </p:nvPr>
        </p:nvGraphicFramePr>
        <p:xfrm>
          <a:off x="357240" y="2570352"/>
          <a:ext cx="5512163" cy="290829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44256">
                  <a:extLst>
                    <a:ext uri="{9D8B030D-6E8A-4147-A177-3AD203B41FA5}">
                      <a16:colId xmlns:a16="http://schemas.microsoft.com/office/drawing/2014/main" val="3928584691"/>
                    </a:ext>
                  </a:extLst>
                </a:gridCol>
                <a:gridCol w="1406770">
                  <a:extLst>
                    <a:ext uri="{9D8B030D-6E8A-4147-A177-3AD203B41FA5}">
                      <a16:colId xmlns:a16="http://schemas.microsoft.com/office/drawing/2014/main" val="1151463096"/>
                    </a:ext>
                  </a:extLst>
                </a:gridCol>
                <a:gridCol w="1359877">
                  <a:extLst>
                    <a:ext uri="{9D8B030D-6E8A-4147-A177-3AD203B41FA5}">
                      <a16:colId xmlns:a16="http://schemas.microsoft.com/office/drawing/2014/main" val="354851912"/>
                    </a:ext>
                  </a:extLst>
                </a:gridCol>
                <a:gridCol w="1301260">
                  <a:extLst>
                    <a:ext uri="{9D8B030D-6E8A-4147-A177-3AD203B41FA5}">
                      <a16:colId xmlns:a16="http://schemas.microsoft.com/office/drawing/2014/main" val="470193132"/>
                    </a:ext>
                  </a:extLst>
                </a:gridCol>
              </a:tblGrid>
              <a:tr h="484716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Young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Old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All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extLst>
                  <a:ext uri="{0D108BD9-81ED-4DB2-BD59-A6C34878D82A}">
                    <a16:rowId xmlns:a16="http://schemas.microsoft.com/office/drawing/2014/main" val="3571931577"/>
                  </a:ext>
                </a:extLst>
              </a:tr>
              <a:tr h="484716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>
                          <a:effectLst/>
                        </a:rPr>
                        <a:t>Total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290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343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extLst>
                  <a:ext uri="{0D108BD9-81ED-4DB2-BD59-A6C34878D82A}">
                    <a16:rowId xmlns:a16="http://schemas.microsoft.com/office/drawing/2014/main" val="1516740707"/>
                  </a:ext>
                </a:extLst>
              </a:tr>
              <a:tr h="484716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>
                          <a:effectLst/>
                        </a:rPr>
                        <a:t>Cancer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80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extLst>
                  <a:ext uri="{0D108BD9-81ED-4DB2-BD59-A6C34878D82A}">
                    <a16:rowId xmlns:a16="http://schemas.microsoft.com/office/drawing/2014/main" val="430051201"/>
                  </a:ext>
                </a:extLst>
              </a:tr>
              <a:tr h="484716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>
                          <a:effectLst/>
                        </a:rPr>
                        <a:t>Clear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extLst>
                  <a:ext uri="{0D108BD9-81ED-4DB2-BD59-A6C34878D82A}">
                    <a16:rowId xmlns:a16="http://schemas.microsoft.com/office/drawing/2014/main" val="618738493"/>
                  </a:ext>
                </a:extLst>
              </a:tr>
              <a:tr h="484716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>
                          <a:effectLst/>
                        </a:rPr>
                        <a:t>Ca VS Cl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21/23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80/210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101/242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extLst>
                  <a:ext uri="{0D108BD9-81ED-4DB2-BD59-A6C34878D82A}">
                    <a16:rowId xmlns:a16="http://schemas.microsoft.com/office/drawing/2014/main" val="1424256086"/>
                  </a:ext>
                </a:extLst>
              </a:tr>
              <a:tr h="484716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0.9 vs 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1 vs 2.6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1 vs 2.4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extLst>
                  <a:ext uri="{0D108BD9-81ED-4DB2-BD59-A6C34878D82A}">
                    <a16:rowId xmlns:a16="http://schemas.microsoft.com/office/drawing/2014/main" val="137849915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E6872D-4146-804D-B382-14E3267C8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89079"/>
              </p:ext>
            </p:extLst>
          </p:nvPr>
        </p:nvGraphicFramePr>
        <p:xfrm>
          <a:off x="6322600" y="3262802"/>
          <a:ext cx="5673882" cy="190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89117">
                  <a:extLst>
                    <a:ext uri="{9D8B030D-6E8A-4147-A177-3AD203B41FA5}">
                      <a16:colId xmlns:a16="http://schemas.microsoft.com/office/drawing/2014/main" val="3240425056"/>
                    </a:ext>
                  </a:extLst>
                </a:gridCol>
                <a:gridCol w="1033403">
                  <a:extLst>
                    <a:ext uri="{9D8B030D-6E8A-4147-A177-3AD203B41FA5}">
                      <a16:colId xmlns:a16="http://schemas.microsoft.com/office/drawing/2014/main" val="3072891268"/>
                    </a:ext>
                  </a:extLst>
                </a:gridCol>
                <a:gridCol w="1225681">
                  <a:extLst>
                    <a:ext uri="{9D8B030D-6E8A-4147-A177-3AD203B41FA5}">
                      <a16:colId xmlns:a16="http://schemas.microsoft.com/office/drawing/2014/main" val="38559403"/>
                    </a:ext>
                  </a:extLst>
                </a:gridCol>
                <a:gridCol w="1225681">
                  <a:extLst>
                    <a:ext uri="{9D8B030D-6E8A-4147-A177-3AD203B41FA5}">
                      <a16:colId xmlns:a16="http://schemas.microsoft.com/office/drawing/2014/main" val="1682479594"/>
                    </a:ext>
                  </a:extLst>
                </a:gridCol>
              </a:tblGrid>
              <a:tr h="362743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Base Profiles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Accuracy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extLst>
                  <a:ext uri="{0D108BD9-81ED-4DB2-BD59-A6C34878D82A}">
                    <a16:rowId xmlns:a16="http://schemas.microsoft.com/office/drawing/2014/main" val="2972358281"/>
                  </a:ext>
                </a:extLst>
              </a:tr>
              <a:tr h="36274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400" u="none" strike="noStrike" dirty="0">
                          <a:effectLst/>
                        </a:rPr>
                        <a:t>Age</a:t>
                      </a:r>
                      <a:r>
                        <a:rPr lang="zh-CN" altLang="en-US" sz="2400" u="none" strike="noStrike" dirty="0">
                          <a:effectLst/>
                        </a:rPr>
                        <a:t> </a:t>
                      </a:r>
                      <a:r>
                        <a:rPr lang="en-US" altLang="zh-CN" sz="2400" u="none" strike="noStrike" dirty="0">
                          <a:effectLst/>
                        </a:rPr>
                        <a:t>Group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Young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Old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All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423" marR="17423" marT="17423" marB="0" anchor="ctr"/>
                </a:tc>
                <a:extLst>
                  <a:ext uri="{0D108BD9-81ED-4DB2-BD59-A6C34878D82A}">
                    <a16:rowId xmlns:a16="http://schemas.microsoft.com/office/drawing/2014/main" val="3771030865"/>
                  </a:ext>
                </a:extLst>
              </a:tr>
              <a:tr h="362743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Random Guess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0.5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0.5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0.5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extLst>
                  <a:ext uri="{0D108BD9-81ED-4DB2-BD59-A6C34878D82A}">
                    <a16:rowId xmlns:a16="http://schemas.microsoft.com/office/drawing/2014/main" val="1318212752"/>
                  </a:ext>
                </a:extLst>
              </a:tr>
              <a:tr h="362743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A</a:t>
                      </a:r>
                      <a:r>
                        <a:rPr lang="en-US" altLang="zh-CN" sz="2400" u="none" strike="noStrike" dirty="0">
                          <a:effectLst/>
                        </a:rPr>
                        <a:t>lways</a:t>
                      </a:r>
                      <a:r>
                        <a:rPr lang="en-US" sz="2400" u="none" strike="noStrike" dirty="0">
                          <a:effectLst/>
                        </a:rPr>
                        <a:t> Clear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0.5227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0.7241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0.7055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extLst>
                  <a:ext uri="{0D108BD9-81ED-4DB2-BD59-A6C34878D82A}">
                    <a16:rowId xmlns:a16="http://schemas.microsoft.com/office/drawing/2014/main" val="4285605796"/>
                  </a:ext>
                </a:extLst>
              </a:tr>
              <a:tr h="362743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A</a:t>
                      </a:r>
                      <a:r>
                        <a:rPr lang="en-US" altLang="zh-CN" sz="2400" u="none" strike="noStrike" dirty="0">
                          <a:effectLst/>
                        </a:rPr>
                        <a:t>lways</a:t>
                      </a:r>
                      <a:r>
                        <a:rPr lang="en-US" sz="2400" u="none" strike="noStrike" dirty="0">
                          <a:effectLst/>
                        </a:rPr>
                        <a:t> Cancer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0.4773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0.2759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0.2945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89" marR="15089" marT="15089" marB="0" anchor="ctr"/>
                </a:tc>
                <a:extLst>
                  <a:ext uri="{0D108BD9-81ED-4DB2-BD59-A6C34878D82A}">
                    <a16:rowId xmlns:a16="http://schemas.microsoft.com/office/drawing/2014/main" val="366460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26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1787525"/>
            <a:ext cx="11730037" cy="4427008"/>
          </a:xfrm>
        </p:spPr>
        <p:txBody>
          <a:bodyPr wrap="square" anchor="t">
            <a:normAutofit lnSpcReduction="10000"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Training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set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vs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Testing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set: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60%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vs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40%</a:t>
            </a:r>
          </a:p>
          <a:p>
            <a:r>
              <a:rPr lang="en-US" altLang="zh-CN" dirty="0" err="1">
                <a:solidFill>
                  <a:srgbClr val="000000"/>
                </a:solidFill>
              </a:rPr>
              <a:t>NumFeatsList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=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[5, 10, 30, 50, 70, 100, 150, 200, 400, 600, 800, 1000]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Age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Group: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All,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Young,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Old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Max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Actually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Extracted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Features: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All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111</a:t>
            </a:r>
            <a:r>
              <a:rPr lang="en-US" altLang="zh-CN" dirty="0">
                <a:solidFill>
                  <a:srgbClr val="000000"/>
                </a:solidFill>
              </a:rPr>
              <a:t>),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Young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60</a:t>
            </a:r>
            <a:r>
              <a:rPr lang="en-US" altLang="zh-CN" dirty="0">
                <a:solidFill>
                  <a:srgbClr val="000000"/>
                </a:solidFill>
              </a:rPr>
              <a:t>),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Old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108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Best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Accuracy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(using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All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samples):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97.01%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Random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Forest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&lt;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Support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Vector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Machine</a:t>
            </a:r>
          </a:p>
          <a:p>
            <a:endParaRPr lang="en-US" altLang="zh-CN" b="1" dirty="0">
              <a:solidFill>
                <a:srgbClr val="000000"/>
              </a:solidFill>
            </a:endParaRPr>
          </a:p>
          <a:p>
            <a:r>
              <a:rPr lang="en-US" altLang="zh-CN" b="1" dirty="0" err="1">
                <a:solidFill>
                  <a:srgbClr val="000000"/>
                </a:solidFill>
              </a:rPr>
              <a:t>Github</a:t>
            </a:r>
            <a:r>
              <a:rPr lang="en-US" altLang="zh-CN" b="1" dirty="0">
                <a:solidFill>
                  <a:srgbClr val="000000"/>
                </a:solidFill>
              </a:rPr>
              <a:t>: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</a:rPr>
              <a:t>github.com</a:t>
            </a:r>
            <a:r>
              <a:rPr lang="en-US" altLang="zh-CN" b="1" dirty="0">
                <a:solidFill>
                  <a:srgbClr val="000000"/>
                </a:solidFill>
              </a:rPr>
              <a:t>/softsys4ai/</a:t>
            </a:r>
            <a:r>
              <a:rPr lang="en-US" altLang="zh-CN" b="1" dirty="0" err="1">
                <a:solidFill>
                  <a:srgbClr val="000000"/>
                </a:solidFill>
              </a:rPr>
              <a:t>CancerDetection.git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(currently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private)</a:t>
            </a:r>
          </a:p>
        </p:txBody>
      </p:sp>
    </p:spTree>
    <p:extLst>
      <p:ext uri="{BB962C8B-B14F-4D97-AF65-F5344CB8AC3E}">
        <p14:creationId xmlns:p14="http://schemas.microsoft.com/office/powerpoint/2010/main" val="3391743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8174739-F957-A240-9C29-D6B1AC7E6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6657"/>
            <a:ext cx="5801784" cy="4351338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480BE15-51DC-8F4C-8764-223EF25E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66649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5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578</Words>
  <Application>Microsoft Macintosh PowerPoint</Application>
  <PresentationFormat>Widescreen</PresentationFormat>
  <Paragraphs>200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Cancer Detection</vt:lpstr>
      <vt:lpstr>Overview</vt:lpstr>
      <vt:lpstr>Problem</vt:lpstr>
      <vt:lpstr>Challenge</vt:lpstr>
      <vt:lpstr>Research Status</vt:lpstr>
      <vt:lpstr>Approach: HLBO</vt:lpstr>
      <vt:lpstr>Dataset Statistics</vt:lpstr>
      <vt:lpstr>Experiment</vt:lpstr>
      <vt:lpstr>Result: Age Group - All</vt:lpstr>
      <vt:lpstr>Result: Age Group - Old</vt:lpstr>
      <vt:lpstr>Result: Age Group - Young</vt:lpstr>
      <vt:lpstr>Result: Test Accuracy</vt:lpstr>
      <vt:lpstr>Feature Clustering Analysis – Young (60)</vt:lpstr>
      <vt:lpstr>Feature Clustering Analysis – Young (60)</vt:lpstr>
      <vt:lpstr>Feature Clustering Analysis – Young (13)</vt:lpstr>
      <vt:lpstr>Feature Clustering Analysis – Old (108)</vt:lpstr>
      <vt:lpstr>Feature Clustering Analysis – Old (108)</vt:lpstr>
      <vt:lpstr>Feature Clustering Analysis – Old (50)</vt:lpstr>
      <vt:lpstr>Feature Clustering Analysis – All (111)</vt:lpstr>
      <vt:lpstr>Feature Clustering Analysis – All (111)</vt:lpstr>
      <vt:lpstr>Feature Clustering Analysis – All (55)</vt:lpstr>
      <vt:lpstr>Deep Neural Pursuit</vt:lpstr>
      <vt:lpstr>One Shot Learning with Siamese Networks</vt:lpstr>
      <vt:lpstr>Siamese Networks</vt:lpstr>
      <vt:lpstr>Siamese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Detection</dc:title>
  <dc:creator>SU, JIANHAI</dc:creator>
  <cp:lastModifiedBy>SU, JIANHAI</cp:lastModifiedBy>
  <cp:revision>9</cp:revision>
  <dcterms:created xsi:type="dcterms:W3CDTF">2020-04-22T00:35:48Z</dcterms:created>
  <dcterms:modified xsi:type="dcterms:W3CDTF">2020-04-22T16:29:58Z</dcterms:modified>
</cp:coreProperties>
</file>